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8" r:id="rId5"/>
    <p:sldId id="264" r:id="rId6"/>
    <p:sldId id="266" r:id="rId7"/>
    <p:sldId id="265" r:id="rId8"/>
    <p:sldId id="267" r:id="rId9"/>
    <p:sldId id="269" r:id="rId10"/>
    <p:sldId id="263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викидів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Кривий ріг</c:v>
                </c:pt>
                <c:pt idx="1">
                  <c:v>Маріуполь</c:v>
                </c:pt>
                <c:pt idx="2">
                  <c:v>Івано-Франківськ</c:v>
                </c:pt>
                <c:pt idx="3">
                  <c:v>Луганськ</c:v>
                </c:pt>
                <c:pt idx="4">
                  <c:v>Дебальцеве</c:v>
                </c:pt>
                <c:pt idx="5">
                  <c:v>Дніпродзержинськ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321600</c:v>
                </c:pt>
                <c:pt idx="1">
                  <c:v>284000</c:v>
                </c:pt>
                <c:pt idx="2">
                  <c:v>191000</c:v>
                </c:pt>
                <c:pt idx="3">
                  <c:v>150400</c:v>
                </c:pt>
                <c:pt idx="4">
                  <c:v>119200</c:v>
                </c:pt>
                <c:pt idx="5">
                  <c:v>110800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Кривий ріг</c:v>
                </c:pt>
                <c:pt idx="1">
                  <c:v>Маріуполь</c:v>
                </c:pt>
                <c:pt idx="2">
                  <c:v>Івано-Франківськ</c:v>
                </c:pt>
                <c:pt idx="3">
                  <c:v>Луганськ</c:v>
                </c:pt>
                <c:pt idx="4">
                  <c:v>Дебальцеве</c:v>
                </c:pt>
                <c:pt idx="5">
                  <c:v>Дніпродзержинськ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Кривий ріг</c:v>
                </c:pt>
                <c:pt idx="1">
                  <c:v>Маріуполь</c:v>
                </c:pt>
                <c:pt idx="2">
                  <c:v>Івано-Франківськ</c:v>
                </c:pt>
                <c:pt idx="3">
                  <c:v>Луганськ</c:v>
                </c:pt>
                <c:pt idx="4">
                  <c:v>Дебальцеве</c:v>
                </c:pt>
                <c:pt idx="5">
                  <c:v>Дніпродзержинськ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29632"/>
        <c:axId val="36285056"/>
      </c:barChart>
      <c:catAx>
        <c:axId val="35829632"/>
        <c:scaling>
          <c:orientation val="minMax"/>
        </c:scaling>
        <c:delete val="0"/>
        <c:axPos val="b"/>
        <c:majorTickMark val="out"/>
        <c:minorTickMark val="none"/>
        <c:tickLblPos val="nextTo"/>
        <c:crossAx val="36285056"/>
        <c:crosses val="autoZero"/>
        <c:auto val="1"/>
        <c:lblAlgn val="ctr"/>
        <c:lblOffset val="100"/>
        <c:noMultiLvlLbl val="0"/>
      </c:catAx>
      <c:valAx>
        <c:axId val="362850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58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AF396-E550-4867-B744-943B4D2D9E7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692FA-78B7-4F01-9329-0C62974BC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1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92FA-78B7-4F01-9329-0C62974BCA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3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437112"/>
            <a:ext cx="1368152" cy="173917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6113512"/>
            <a:ext cx="4392488" cy="744488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Автори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: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Кучинський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Владислав</a:t>
            </a:r>
          </a:p>
          <a:p>
            <a:pPr>
              <a:defRPr/>
            </a:pP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Василівський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Максим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907704" y="1196752"/>
            <a:ext cx="7128792" cy="240369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Міські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екосистеми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.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Екологічний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стан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найбільших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міст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України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052736"/>
            <a:ext cx="6870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Таким чином, </a:t>
            </a:r>
            <a:r>
              <a:rPr lang="ru-RU" sz="2000" dirty="0" err="1"/>
              <a:t>назріла</a:t>
            </a:r>
            <a:r>
              <a:rPr lang="ru-RU" sz="2000" dirty="0"/>
              <a:t> </a:t>
            </a:r>
            <a:r>
              <a:rPr lang="ru-RU" sz="2000" dirty="0" err="1"/>
              <a:t>нагальна</a:t>
            </a:r>
            <a:r>
              <a:rPr lang="ru-RU" sz="2000" dirty="0"/>
              <a:t> потреба </a:t>
            </a:r>
            <a:r>
              <a:rPr lang="ru-RU" sz="2000" dirty="0" err="1"/>
              <a:t>ефективного</a:t>
            </a:r>
            <a:r>
              <a:rPr lang="ru-RU" sz="2000" dirty="0"/>
              <a:t> і </a:t>
            </a:r>
            <a:r>
              <a:rPr lang="ru-RU" sz="2000" dirty="0" err="1"/>
              <a:t>прискореного</a:t>
            </a:r>
            <a:r>
              <a:rPr lang="ru-RU" sz="2000" dirty="0"/>
              <a:t> </a:t>
            </a:r>
            <a:r>
              <a:rPr lang="ru-RU" sz="2000" dirty="0" err="1"/>
              <a:t>розв'язання</a:t>
            </a:r>
            <a:r>
              <a:rPr lang="ru-RU" sz="2000" dirty="0"/>
              <a:t> в </a:t>
            </a:r>
            <a:r>
              <a:rPr lang="ru-RU" sz="2000" dirty="0" err="1"/>
              <a:t>нашій</a:t>
            </a:r>
            <a:r>
              <a:rPr lang="ru-RU" sz="2000" dirty="0"/>
              <a:t> </a:t>
            </a:r>
            <a:r>
              <a:rPr lang="ru-RU" sz="2000" dirty="0" err="1"/>
              <a:t>країні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 </a:t>
            </a:r>
            <a:r>
              <a:rPr lang="ru-RU" sz="2000" dirty="0" err="1"/>
              <a:t>екологічної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соціально-економічного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та </a:t>
            </a:r>
            <a:r>
              <a:rPr lang="ru-RU" sz="2000" dirty="0" err="1"/>
              <a:t>переведення</a:t>
            </a:r>
            <a:r>
              <a:rPr lang="ru-RU" sz="2000" dirty="0"/>
              <a:t>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економіки</a:t>
            </a:r>
            <a:r>
              <a:rPr lang="ru-RU" sz="2000" dirty="0"/>
              <a:t> на модель </a:t>
            </a:r>
            <a:r>
              <a:rPr lang="ru-RU" sz="2000" dirty="0" err="1"/>
              <a:t>сталого</a:t>
            </a:r>
            <a:r>
              <a:rPr lang="ru-RU" sz="2000" dirty="0"/>
              <a:t> й </a:t>
            </a:r>
            <a:r>
              <a:rPr lang="ru-RU" sz="2000" dirty="0" err="1"/>
              <a:t>екологобезпечного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в </a:t>
            </a:r>
            <a:r>
              <a:rPr lang="ru-RU" sz="2000" dirty="0" err="1"/>
              <a:t>найближчій</a:t>
            </a:r>
            <a:r>
              <a:rPr lang="ru-RU" sz="2000" dirty="0"/>
              <a:t> </a:t>
            </a:r>
            <a:r>
              <a:rPr lang="ru-RU" sz="2000" dirty="0" err="1"/>
              <a:t>перспективі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8113" y="-4465"/>
            <a:ext cx="7455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Вирішення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6428" y="3356992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Головна мета </a:t>
            </a:r>
            <a:r>
              <a:rPr lang="ru-RU" sz="2000" dirty="0" err="1"/>
              <a:t>сучасного</a:t>
            </a:r>
            <a:r>
              <a:rPr lang="ru-RU" sz="2000" dirty="0"/>
              <a:t> </a:t>
            </a:r>
            <a:r>
              <a:rPr lang="ru-RU" sz="2000" dirty="0" err="1"/>
              <a:t>етапу</a:t>
            </a:r>
            <a:r>
              <a:rPr lang="ru-RU" sz="2000" dirty="0"/>
              <a:t>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— </a:t>
            </a:r>
            <a:r>
              <a:rPr lang="ru-RU" sz="2000" dirty="0" err="1"/>
              <a:t>суттєве</a:t>
            </a:r>
            <a:r>
              <a:rPr lang="ru-RU" sz="2000" dirty="0"/>
              <a:t> </a:t>
            </a:r>
            <a:r>
              <a:rPr lang="ru-RU" sz="2000" dirty="0" err="1"/>
              <a:t>поліпшення</a:t>
            </a:r>
            <a:r>
              <a:rPr lang="ru-RU" sz="2000" dirty="0"/>
              <a:t> стану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в </a:t>
            </a:r>
            <a:r>
              <a:rPr lang="ru-RU" sz="2000" dirty="0" err="1"/>
              <a:t>антропосфері</a:t>
            </a:r>
            <a:r>
              <a:rPr lang="ru-RU" sz="2000" dirty="0"/>
              <a:t>, </a:t>
            </a:r>
            <a:r>
              <a:rPr lang="ru-RU" sz="2000" dirty="0" err="1"/>
              <a:t>соціосфері</a:t>
            </a:r>
            <a:r>
              <a:rPr lang="ru-RU" sz="2000" dirty="0"/>
              <a:t>, </a:t>
            </a:r>
            <a:r>
              <a:rPr lang="ru-RU" sz="2000" dirty="0" err="1"/>
              <a:t>техносфері</a:t>
            </a:r>
            <a:r>
              <a:rPr lang="ru-RU" sz="2000" dirty="0"/>
              <a:t>, </a:t>
            </a:r>
            <a:r>
              <a:rPr lang="ru-RU" sz="2000" dirty="0" err="1"/>
              <a:t>біосфері</a:t>
            </a:r>
            <a:r>
              <a:rPr lang="ru-RU" sz="2000" dirty="0"/>
              <a:t>, </a:t>
            </a:r>
            <a:r>
              <a:rPr lang="ru-RU" sz="2000" dirty="0" err="1"/>
              <a:t>атмосфері</a:t>
            </a:r>
            <a:r>
              <a:rPr lang="ru-RU" sz="2000" dirty="0"/>
              <a:t>, </a:t>
            </a:r>
            <a:r>
              <a:rPr lang="ru-RU" sz="2000" dirty="0" err="1"/>
              <a:t>гідросфері</a:t>
            </a:r>
            <a:r>
              <a:rPr lang="ru-RU" sz="2000" dirty="0"/>
              <a:t>, </a:t>
            </a:r>
            <a:r>
              <a:rPr lang="ru-RU" sz="2000" dirty="0" err="1"/>
              <a:t>літосфері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компонентів</a:t>
            </a:r>
            <a:r>
              <a:rPr lang="ru-RU" sz="2000" dirty="0"/>
              <a:t>,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еколого-економічних</a:t>
            </a:r>
            <a:r>
              <a:rPr lang="ru-RU" sz="2000" dirty="0"/>
              <a:t> </a:t>
            </a:r>
            <a:r>
              <a:rPr lang="ru-RU" sz="2000" dirty="0" err="1"/>
              <a:t>передумов</a:t>
            </a:r>
            <a:r>
              <a:rPr lang="ru-RU" sz="2000" dirty="0"/>
              <a:t> для </a:t>
            </a:r>
            <a:r>
              <a:rPr lang="ru-RU" sz="2000" dirty="0" err="1"/>
              <a:t>сталого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збалансованого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нашої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014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Бережіть приро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Бережіть природ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92" y="1628800"/>
            <a:ext cx="6552728" cy="480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33946"/>
            <a:ext cx="6502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БЕРЕЖІТЬ ПРИРОДУ!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09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9312" y="3284984"/>
            <a:ext cx="64846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споживачі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енергії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споживає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енергію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формах.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Досить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широко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використовується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викопне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паливо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кам'яне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вугілля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нафтопродукти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природний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газ.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вже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само по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визначає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забруднення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продуктами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згорання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До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житлових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будинків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виробничих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приміщень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енергія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потрапляє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електрики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газу, парового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опалення</a:t>
            </a: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http://image.zn.ua/media/images/original/Jul2013/65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603">
            <a:off x="870300" y="289985"/>
            <a:ext cx="3775596" cy="2613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cus.ua/files/images/0/-188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589">
            <a:off x="4980822" y="349475"/>
            <a:ext cx="3906640" cy="2530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4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923330"/>
            <a:ext cx="6948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людській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стрімкі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урбанізації</a:t>
            </a:r>
            <a:r>
              <a:rPr lang="ru-RU" dirty="0"/>
              <a:t>. Вони </a:t>
            </a:r>
            <a:r>
              <a:rPr lang="ru-RU" dirty="0" err="1"/>
              <a:t>вирішальне</a:t>
            </a:r>
            <a:r>
              <a:rPr lang="ru-RU" dirty="0"/>
              <a:t> </a:t>
            </a:r>
            <a:r>
              <a:rPr lang="ru-RU" dirty="0" err="1"/>
              <a:t>зумовлені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факторами — «</a:t>
            </a:r>
            <a:r>
              <a:rPr lang="ru-RU" dirty="0" err="1"/>
              <a:t>демографічним</a:t>
            </a:r>
            <a:r>
              <a:rPr lang="ru-RU" dirty="0"/>
              <a:t> </a:t>
            </a:r>
            <a:r>
              <a:rPr lang="ru-RU" dirty="0" err="1"/>
              <a:t>вибухом</a:t>
            </a:r>
            <a:r>
              <a:rPr lang="ru-RU" dirty="0"/>
              <a:t>»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та </a:t>
            </a:r>
            <a:r>
              <a:rPr lang="ru-RU" dirty="0" err="1"/>
              <a:t>науково-технічною</a:t>
            </a:r>
            <a:r>
              <a:rPr lang="ru-RU" dirty="0"/>
              <a:t> </a:t>
            </a:r>
            <a:r>
              <a:rPr lang="ru-RU" dirty="0" err="1"/>
              <a:t>революцією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сферах.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4827" y="0"/>
            <a:ext cx="533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ПРОБЛЕМИ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5157192"/>
            <a:ext cx="5940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Внаслідок</a:t>
            </a:r>
            <a:r>
              <a:rPr lang="ru-RU" dirty="0" smtClean="0"/>
              <a:t> такого </a:t>
            </a:r>
            <a:r>
              <a:rPr lang="ru-RU" dirty="0" err="1" smtClean="0"/>
              <a:t>стр</a:t>
            </a:r>
            <a:r>
              <a:rPr lang="uk-UA" dirty="0" err="1" smtClean="0"/>
              <a:t>імкого</a:t>
            </a:r>
            <a:r>
              <a:rPr lang="uk-UA" dirty="0" smtClean="0"/>
              <a:t> розвитку створюється все більше підприємств та заводів, які викидають шкідливі речовина у повітря, ріки, поля. Та забруднюють навколишнє середовище і це негативно впливає на природу і наше з вами життя</a:t>
            </a:r>
            <a:endParaRPr lang="ru-RU" dirty="0"/>
          </a:p>
        </p:txBody>
      </p:sp>
      <p:pic>
        <p:nvPicPr>
          <p:cNvPr id="2054" name="Picture 6" descr="http://image.tsn.ua/media/images2/original/Jun2009/59ff25a2f7_136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7" y="2276872"/>
            <a:ext cx="3230724" cy="2267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uymore.pro/images/content/articles/010312/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80" y="2276872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8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168" y="98568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На сьогодні все більше людей переїжджають з села до міста, оскільки там вони отримають: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44710"/>
            <a:ext cx="882000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зосередження</a:t>
            </a:r>
            <a:r>
              <a:rPr lang="ru-RU" dirty="0" smtClean="0"/>
              <a:t> </a:t>
            </a:r>
            <a:r>
              <a:rPr lang="ru-RU" dirty="0" err="1"/>
              <a:t>закладів</a:t>
            </a:r>
            <a:r>
              <a:rPr lang="ru-RU" dirty="0"/>
              <a:t> науки та </a:t>
            </a:r>
            <a:r>
              <a:rPr lang="ru-RU" dirty="0" err="1"/>
              <a:t>культури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висококваліфікованої</a:t>
            </a:r>
            <a:r>
              <a:rPr lang="ru-RU" dirty="0"/>
              <a:t> </a:t>
            </a:r>
            <a:r>
              <a:rPr lang="ru-RU" dirty="0" err="1"/>
              <a:t>медичної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</a:t>
            </a:r>
            <a:r>
              <a:rPr lang="ru-RU" dirty="0" err="1" smtClean="0"/>
              <a:t>ожливість</a:t>
            </a:r>
            <a:r>
              <a:rPr lang="ru-RU" dirty="0" smtClean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житлові</a:t>
            </a:r>
            <a:r>
              <a:rPr lang="ru-RU" dirty="0"/>
              <a:t> та </a:t>
            </a:r>
            <a:r>
              <a:rPr lang="ru-RU" dirty="0" err="1"/>
              <a:t>соціально-побутові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міжнародної</a:t>
            </a:r>
            <a:r>
              <a:rPr lang="ru-RU" dirty="0"/>
              <a:t> та </a:t>
            </a:r>
            <a:r>
              <a:rPr lang="ru-RU" dirty="0" err="1"/>
              <a:t>регіональної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Визначимо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урбанізованому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5168" y="3399036"/>
            <a:ext cx="65882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</a:rPr>
              <a:t>Зростання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населення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промислового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виробництва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зумовили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необхідність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інтенсивного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індустріального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житлово-комунального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соціально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-культурного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будівництва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розширення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транспортної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енергетичної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мереж;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міста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Щільність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забудови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Києві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безперервно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збільшується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негативно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впливає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як на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міське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природне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середовище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, так і на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міського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жителя. Через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нарощування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промислово-енергетичного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і транспортного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потенціалів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підвищується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рівень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забруднення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err="1">
                <a:solidFill>
                  <a:schemeClr val="accent6">
                    <a:lumMod val="50000"/>
                  </a:schemeClr>
                </a:solidFill>
              </a:rPr>
              <a:t>навколишнього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accent6">
                    <a:lumMod val="50000"/>
                  </a:schemeClr>
                </a:solidFill>
              </a:rPr>
              <a:t>природного </a:t>
            </a:r>
            <a:r>
              <a:rPr lang="ru-RU" sz="2100" dirty="0" err="1" smtClean="0">
                <a:solidFill>
                  <a:schemeClr val="accent6">
                    <a:lumMod val="50000"/>
                  </a:schemeClr>
                </a:solidFill>
              </a:rPr>
              <a:t>середовища</a:t>
            </a: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28640" y="13130"/>
            <a:ext cx="3709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Урбанізація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436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790" y="8235"/>
            <a:ext cx="363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Питна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Вода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31565"/>
            <a:ext cx="91535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Питна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вода —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найважливіший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фактор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здоров'я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людини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В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крани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міських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квартир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питна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вода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потрапляє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з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підземних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глибин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Найчистіша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підземна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(особливо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глибинна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артезіанська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) вода. Але для великих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міст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цієї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води не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вистачає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 Тому воду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використовують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воду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з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річок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водосховищ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озер.</a:t>
            </a:r>
          </a:p>
          <a:p>
            <a:r>
              <a:rPr lang="uk-UA" sz="2400" dirty="0" smtClean="0">
                <a:solidFill>
                  <a:schemeClr val="accent5">
                    <a:lumMod val="75000"/>
                  </a:schemeClr>
                </a:solidFill>
              </a:rPr>
              <a:t>Однак,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частки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ґрунту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і все,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гнити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вносить у воду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органічні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сполуки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різноманіття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величезне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може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нашкодити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здоров’ю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людини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 тому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таку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воду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потрібно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очистити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перед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вживанням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pic>
        <p:nvPicPr>
          <p:cNvPr id="3074" name="Picture 2" descr="Село Підвербці. Долина ріки Дністер Івано-Франківська область Фото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" y="4077072"/>
            <a:ext cx="8559452" cy="266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40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548" y="8235"/>
            <a:ext cx="6890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очистки води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942708"/>
            <a:ext cx="6462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природна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вода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була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придатна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вживання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вона проходить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декілька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стадій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очищення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знезараження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водопровідних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станціях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Способи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очищення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забруднених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вод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об'єднати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наступні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групи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механічні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фізичні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фізико-механічні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хімічні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фізико-хімічні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біологічні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комплексні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Після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механічних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хімічних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фізико-хімічних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методів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очищення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стічні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води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підлягають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біологічному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очищенню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мікроорганізми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) для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остаточної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очистки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стоків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органічної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речовини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Біологічне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очищення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здійснюється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біофільтрах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в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аеротенках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в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біотенках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</a:rPr>
              <a:t>тощо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Picture 2" descr="http://i1.proosbb.info/p/1/content/f8b8a45425ef66c3d41fd95f43f222a5-kr7hzq1p39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34">
            <a:off x="179331" y="1588762"/>
            <a:ext cx="2323822" cy="1659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595800"/>
            <a:ext cx="61689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термічна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скип'ятити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);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допомогою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сильних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окисників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наприклад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, хлору, озону,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марганцевокислого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калію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);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впливом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іонів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благородних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металів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зазвичай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використовується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срібло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);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фізичними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методами (за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допомогою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ультрафіолетових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променів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ультразвуку).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111" y="188640"/>
            <a:ext cx="864096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визначених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err="1"/>
              <a:t>очищення</a:t>
            </a:r>
            <a:r>
              <a:rPr lang="ru-RU" sz="2000" dirty="0"/>
              <a:t> у </a:t>
            </a:r>
            <a:r>
              <a:rPr lang="ru-RU" sz="2000" dirty="0" err="1"/>
              <a:t>воді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знаходитись</a:t>
            </a:r>
            <a:r>
              <a:rPr lang="ru-RU" sz="2000" dirty="0"/>
              <a:t> </a:t>
            </a:r>
            <a:r>
              <a:rPr lang="ru-RU" sz="2000" dirty="0" err="1"/>
              <a:t>різноманітні</a:t>
            </a:r>
            <a:r>
              <a:rPr lang="ru-RU" sz="2000" dirty="0"/>
              <a:t> </a:t>
            </a:r>
            <a:r>
              <a:rPr lang="ru-RU" sz="2000" dirty="0" err="1"/>
              <a:t>віруси</a:t>
            </a:r>
            <a:r>
              <a:rPr lang="ru-RU" sz="2000" dirty="0"/>
              <a:t> та </a:t>
            </a:r>
            <a:r>
              <a:rPr lang="ru-RU" sz="2000" dirty="0" err="1"/>
              <a:t>бактерії</a:t>
            </a:r>
            <a:r>
              <a:rPr lang="ru-RU" sz="2000" dirty="0"/>
              <a:t> (</a:t>
            </a:r>
            <a:r>
              <a:rPr lang="ru-RU" sz="2000" dirty="0" err="1"/>
              <a:t>дизентерійні</a:t>
            </a:r>
            <a:r>
              <a:rPr lang="ru-RU" sz="2000" dirty="0"/>
              <a:t> </a:t>
            </a:r>
            <a:r>
              <a:rPr lang="ru-RU" sz="2000" dirty="0" err="1"/>
              <a:t>бактерії</a:t>
            </a:r>
            <a:r>
              <a:rPr lang="ru-RU" sz="2000" dirty="0"/>
              <a:t>, </a:t>
            </a:r>
            <a:r>
              <a:rPr lang="ru-RU" sz="2000" dirty="0" err="1"/>
              <a:t>холерний</a:t>
            </a:r>
            <a:r>
              <a:rPr lang="ru-RU" sz="2000" dirty="0"/>
              <a:t> </a:t>
            </a:r>
            <a:r>
              <a:rPr lang="ru-RU" sz="2000" dirty="0" err="1"/>
              <a:t>вібріон</a:t>
            </a:r>
            <a:r>
              <a:rPr lang="ru-RU" sz="2000" dirty="0"/>
              <a:t>, </a:t>
            </a:r>
            <a:r>
              <a:rPr lang="ru-RU" sz="2000" dirty="0" err="1"/>
              <a:t>збудники</a:t>
            </a:r>
            <a:r>
              <a:rPr lang="ru-RU" sz="2000" dirty="0"/>
              <a:t> </a:t>
            </a:r>
            <a:r>
              <a:rPr lang="ru-RU" sz="2000" dirty="0" err="1"/>
              <a:t>черевного</a:t>
            </a:r>
            <a:r>
              <a:rPr lang="ru-RU" sz="2000" dirty="0"/>
              <a:t> тифу, </a:t>
            </a:r>
            <a:r>
              <a:rPr lang="ru-RU" sz="2000" dirty="0" err="1"/>
              <a:t>вірус</a:t>
            </a:r>
            <a:r>
              <a:rPr lang="ru-RU" sz="2000" dirty="0"/>
              <a:t> </a:t>
            </a:r>
            <a:r>
              <a:rPr lang="ru-RU" sz="2000" dirty="0" err="1"/>
              <a:t>поліомієліту</a:t>
            </a:r>
            <a:r>
              <a:rPr lang="ru-RU" sz="2000" dirty="0"/>
              <a:t>, </a:t>
            </a:r>
            <a:r>
              <a:rPr lang="ru-RU" sz="2000" dirty="0" err="1"/>
              <a:t>вірус</a:t>
            </a:r>
            <a:r>
              <a:rPr lang="ru-RU" sz="2000" dirty="0"/>
              <a:t> </a:t>
            </a:r>
            <a:r>
              <a:rPr lang="ru-RU" sz="2000" dirty="0" err="1"/>
              <a:t>гепатиті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.). </a:t>
            </a:r>
            <a:r>
              <a:rPr lang="ru-RU" sz="2000" dirty="0" err="1"/>
              <a:t>Знешкодити</a:t>
            </a:r>
            <a:r>
              <a:rPr lang="ru-RU" sz="2000" dirty="0"/>
              <a:t> </a:t>
            </a:r>
            <a:r>
              <a:rPr lang="ru-RU" sz="2000" dirty="0" err="1"/>
              <a:t>мікроорганізми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залишились</a:t>
            </a:r>
            <a:r>
              <a:rPr lang="ru-RU" sz="2000" dirty="0"/>
              <a:t>,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u="sng" dirty="0" err="1"/>
              <a:t>чотирма</a:t>
            </a:r>
            <a:r>
              <a:rPr lang="ru-RU" sz="2000" u="sng" dirty="0"/>
              <a:t> способами</a:t>
            </a:r>
            <a:r>
              <a:rPr lang="ru-RU" sz="2000" dirty="0"/>
              <a:t>:</a:t>
            </a:r>
          </a:p>
        </p:txBody>
      </p:sp>
      <p:pic>
        <p:nvPicPr>
          <p:cNvPr id="5124" name="Picture 4" descr="http://sezarus-eco.ru/img/content/kipjachenie-v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651">
            <a:off x="74412" y="2742991"/>
            <a:ext cx="3021192" cy="2328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4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940"/>
            <a:ext cx="93174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Виходячи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 </a:t>
            </a:r>
            <a:r>
              <a:rPr lang="ru-RU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нинішнього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стану </a:t>
            </a:r>
            <a:r>
              <a:rPr lang="ru-RU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довкілля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найгострішими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й </a:t>
            </a:r>
            <a:r>
              <a:rPr lang="ru-RU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невідкладними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є </a:t>
            </a:r>
            <a:r>
              <a:rPr lang="ru-RU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такі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екологічні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проблеми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81874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Загроза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підвищення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температури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планеті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вуглекислого</a:t>
            </a:r>
            <a:r>
              <a:rPr lang="ru-RU" dirty="0"/>
              <a:t> газу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атмосфері</a:t>
            </a:r>
            <a:r>
              <a:rPr lang="ru-RU" dirty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34156" y="2436480"/>
            <a:ext cx="917815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Руйнування</a:t>
            </a:r>
            <a:r>
              <a:rPr lang="ru-RU" dirty="0">
                <a:solidFill>
                  <a:srgbClr val="FF0000"/>
                </a:solidFill>
              </a:rPr>
              <a:t> озонового шару </a:t>
            </a:r>
            <a:r>
              <a:rPr lang="ru-RU" dirty="0" err="1">
                <a:solidFill>
                  <a:srgbClr val="FF0000"/>
                </a:solidFill>
              </a:rPr>
              <a:t>Землі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тонкої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, яка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стратосфері</a:t>
            </a:r>
            <a:r>
              <a:rPr lang="ru-RU" dirty="0"/>
              <a:t> й </a:t>
            </a:r>
            <a:r>
              <a:rPr lang="ru-RU" dirty="0" err="1"/>
              <a:t>оберігає</a:t>
            </a:r>
            <a:r>
              <a:rPr lang="ru-RU" dirty="0"/>
              <a:t> все </a:t>
            </a:r>
            <a:r>
              <a:rPr lang="ru-RU" dirty="0" err="1"/>
              <a:t>живе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згубної</a:t>
            </a:r>
            <a:r>
              <a:rPr lang="ru-RU" dirty="0"/>
              <a:t> </a:t>
            </a:r>
            <a:r>
              <a:rPr lang="ru-RU" dirty="0" err="1" smtClean="0"/>
              <a:t>ультрафіолетової</a:t>
            </a:r>
            <a:r>
              <a:rPr lang="ru-RU" dirty="0" smtClean="0"/>
              <a:t> </a:t>
            </a:r>
            <a:r>
              <a:rPr lang="ru-RU" dirty="0" err="1"/>
              <a:t>радіації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та </a:t>
            </a:r>
            <a:r>
              <a:rPr lang="ru-RU" dirty="0" err="1"/>
              <a:t>жорсткого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Космосу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28748" y="3389650"/>
            <a:ext cx="91727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Виснаження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кисневого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забезпечення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Землі</a:t>
            </a:r>
            <a:r>
              <a:rPr lang="ru-RU" dirty="0"/>
              <a:t>,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варварською</a:t>
            </a:r>
            <a:r>
              <a:rPr lang="ru-RU" dirty="0"/>
              <a:t> </a:t>
            </a:r>
            <a:r>
              <a:rPr lang="ru-RU" dirty="0" err="1"/>
              <a:t>вирубкою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та </a:t>
            </a:r>
            <a:r>
              <a:rPr lang="ru-RU" dirty="0" err="1"/>
              <a:t>забрудненням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океанів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68286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Крім</a:t>
            </a:r>
            <a:r>
              <a:rPr lang="ru-RU" dirty="0"/>
              <a:t> того </a:t>
            </a:r>
            <a:r>
              <a:rPr lang="ru-RU" dirty="0" err="1"/>
              <a:t>одночасно</a:t>
            </a:r>
            <a:r>
              <a:rPr lang="ru-RU" dirty="0"/>
              <a:t> з </a:t>
            </a:r>
            <a:r>
              <a:rPr lang="ru-RU" dirty="0" err="1"/>
              <a:t>лісами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людство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втрачає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різноманітні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види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рослинного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тваринного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світу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згубно</a:t>
            </a:r>
            <a:r>
              <a:rPr lang="ru-RU" dirty="0"/>
              <a:t> </a:t>
            </a:r>
            <a:r>
              <a:rPr lang="ru-RU" dirty="0" err="1"/>
              <a:t>позначиться</a:t>
            </a:r>
            <a:r>
              <a:rPr lang="ru-RU" dirty="0"/>
              <a:t> на </a:t>
            </a:r>
            <a:r>
              <a:rPr lang="ru-RU" dirty="0" err="1"/>
              <a:t>кліматі</a:t>
            </a:r>
            <a:r>
              <a:rPr lang="ru-RU" dirty="0"/>
              <a:t>, </a:t>
            </a:r>
            <a:r>
              <a:rPr lang="ru-RU" dirty="0" err="1"/>
              <a:t>довкіллі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генофонді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34156" y="4732853"/>
            <a:ext cx="917815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Виснаження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Світового</a:t>
            </a:r>
            <a:r>
              <a:rPr lang="ru-RU" dirty="0">
                <a:solidFill>
                  <a:srgbClr val="FF0000"/>
                </a:solidFill>
              </a:rPr>
              <a:t> океану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лісами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постачальником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нафтою</a:t>
            </a:r>
            <a:r>
              <a:rPr lang="ru-RU" dirty="0"/>
              <a:t> та </a:t>
            </a:r>
            <a:r>
              <a:rPr lang="ru-RU" dirty="0" err="1"/>
              <a:t>нафтопродуктами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віддзеркалювати</a:t>
            </a:r>
            <a:r>
              <a:rPr lang="ru-RU" dirty="0"/>
              <a:t> (альбедо),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енергетичний</a:t>
            </a:r>
            <a:r>
              <a:rPr lang="ru-RU" dirty="0"/>
              <a:t> баланс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пропорції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34156" y="5934670"/>
            <a:ext cx="917815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Забруднення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навколоземного</a:t>
            </a:r>
            <a:r>
              <a:rPr lang="ru-RU" dirty="0">
                <a:solidFill>
                  <a:srgbClr val="FF0000"/>
                </a:solidFill>
              </a:rPr>
              <a:t> простору та </a:t>
            </a:r>
            <a:r>
              <a:rPr lang="ru-RU" dirty="0" err="1">
                <a:solidFill>
                  <a:srgbClr val="FF0000"/>
                </a:solidFill>
              </a:rPr>
              <a:t>довкілля</a:t>
            </a:r>
            <a:r>
              <a:rPr lang="ru-RU" dirty="0">
                <a:solidFill>
                  <a:srgbClr val="FF0000"/>
                </a:solidFill>
              </a:rPr>
              <a:t> сотнями тонн </a:t>
            </a:r>
            <a:r>
              <a:rPr lang="ru-RU" dirty="0" err="1">
                <a:solidFill>
                  <a:srgbClr val="FF0000"/>
                </a:solidFill>
              </a:rPr>
              <a:t>хімічних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сполук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радіоактивних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.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знайоме</a:t>
            </a:r>
            <a:r>
              <a:rPr lang="ru-RU" dirty="0"/>
              <a:t> з </a:t>
            </a:r>
            <a:r>
              <a:rPr lang="ru-RU" dirty="0" err="1"/>
              <a:t>кількома</a:t>
            </a:r>
            <a:r>
              <a:rPr lang="ru-RU" dirty="0"/>
              <a:t> </a:t>
            </a:r>
            <a:r>
              <a:rPr lang="ru-RU" dirty="0" err="1"/>
              <a:t>трагедіями</a:t>
            </a:r>
            <a:r>
              <a:rPr lang="ru-RU" dirty="0"/>
              <a:t>, </a:t>
            </a:r>
            <a:r>
              <a:rPr lang="ru-RU" dirty="0" err="1"/>
              <a:t>пов'язаними</a:t>
            </a:r>
            <a:r>
              <a:rPr lang="ru-RU" dirty="0"/>
              <a:t> з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. </a:t>
            </a:r>
            <a:r>
              <a:rPr lang="ru-RU" dirty="0" err="1"/>
              <a:t>Найболючішою</a:t>
            </a:r>
            <a:r>
              <a:rPr lang="ru-RU" dirty="0"/>
              <a:t> з них є </a:t>
            </a:r>
            <a:r>
              <a:rPr lang="ru-RU" dirty="0" err="1"/>
              <a:t>Чорнобиль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10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95574149"/>
              </p:ext>
            </p:extLst>
          </p:nvPr>
        </p:nvGraphicFramePr>
        <p:xfrm>
          <a:off x="2303240" y="2276872"/>
          <a:ext cx="6840760" cy="44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95140" y="332656"/>
            <a:ext cx="83698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Найбільш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забруднені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(Данні вказана в тис. тонн викидів шкідливих речовин)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chornobyl.in.ua/img/map/map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723">
            <a:off x="27769" y="4673556"/>
            <a:ext cx="2734742" cy="190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0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734</Words>
  <Application>Microsoft Office PowerPoint</Application>
  <PresentationFormat>Экран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Міські екосистеми. Екологічний стан найбільших міст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RePack by Diakov</cp:lastModifiedBy>
  <cp:revision>19</cp:revision>
  <dcterms:created xsi:type="dcterms:W3CDTF">2014-07-24T11:59:25Z</dcterms:created>
  <dcterms:modified xsi:type="dcterms:W3CDTF">2015-04-15T21:08:49Z</dcterms:modified>
</cp:coreProperties>
</file>